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74" r:id="rId2"/>
    <p:sldId id="267" r:id="rId3"/>
    <p:sldId id="276" r:id="rId4"/>
    <p:sldId id="273" r:id="rId5"/>
    <p:sldId id="278" r:id="rId6"/>
    <p:sldId id="270" r:id="rId7"/>
    <p:sldId id="272" r:id="rId8"/>
    <p:sldId id="277" r:id="rId9"/>
    <p:sldId id="26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25AC6ED-D153-42E5-B5AF-6E9DCD754C00}">
          <p14:sldIdLst>
            <p14:sldId id="274"/>
            <p14:sldId id="267"/>
            <p14:sldId id="276"/>
            <p14:sldId id="273"/>
            <p14:sldId id="278"/>
          </p14:sldIdLst>
        </p14:section>
        <p14:section name="无标题节" id="{3382C419-34C2-4A92-A962-6987097909FA}">
          <p14:sldIdLst>
            <p14:sldId id="270"/>
            <p14:sldId id="272"/>
            <p14:sldId id="277"/>
            <p14:sldId id="269"/>
            <p14:sldId id="280"/>
            <p14:sldId id="281"/>
            <p14:sldId id="282"/>
            <p14:sldId id="283"/>
            <p14:sldId id="284"/>
            <p14:sldId id="285"/>
            <p14:sldId id="286"/>
            <p14:sldId id="279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pos="71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897C7"/>
    <a:srgbClr val="5E6367"/>
    <a:srgbClr val="535759"/>
    <a:srgbClr val="434D4E"/>
    <a:srgbClr val="3F4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42" autoAdjust="0"/>
  </p:normalViewPr>
  <p:slideViewPr>
    <p:cSldViewPr>
      <p:cViewPr>
        <p:scale>
          <a:sx n="100" d="100"/>
          <a:sy n="100" d="100"/>
        </p:scale>
        <p:origin x="954" y="270"/>
      </p:cViewPr>
      <p:guideLst>
        <p:guide pos="71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B02F-2EFA-4FAD-AC3D-8F7528CECFE6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22C8F-D2CF-4871-A4EB-B9EE7BE3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67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6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3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6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7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4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4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9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0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4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0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C734-6052-429C-87C6-E89D5AA75BC3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8FD36BD-F02C-4A1B-B398-359CED23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51B58B-5E77-4853-94FA-86877A346771}"/>
              </a:ext>
            </a:extLst>
          </p:cNvPr>
          <p:cNvSpPr/>
          <p:nvPr/>
        </p:nvSpPr>
        <p:spPr>
          <a:xfrm>
            <a:off x="-24680" y="-34156"/>
            <a:ext cx="12216680" cy="6892156"/>
          </a:xfrm>
          <a:prstGeom prst="rect">
            <a:avLst/>
          </a:prstGeom>
          <a:gradFill flip="none" rotWithShape="1">
            <a:gsLst>
              <a:gs pos="2655">
                <a:schemeClr val="tx1">
                  <a:lumMod val="95000"/>
                  <a:lumOff val="5000"/>
                  <a:alpha val="0"/>
                </a:schemeClr>
              </a:gs>
              <a:gs pos="44256">
                <a:srgbClr val="1F1F1F">
                  <a:alpha val="36000"/>
                </a:srgbClr>
              </a:gs>
              <a:gs pos="76000">
                <a:schemeClr val="tx1">
                  <a:lumMod val="85000"/>
                  <a:lumOff val="15000"/>
                  <a:alpha val="88000"/>
                </a:schemeClr>
              </a:gs>
              <a:gs pos="98000">
                <a:schemeClr val="bg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F543B3-A053-4226-81F9-C6308B313A96}"/>
              </a:ext>
            </a:extLst>
          </p:cNvPr>
          <p:cNvSpPr/>
          <p:nvPr/>
        </p:nvSpPr>
        <p:spPr>
          <a:xfrm>
            <a:off x="768091" y="4582869"/>
            <a:ext cx="10621180" cy="646331"/>
          </a:xfrm>
          <a:prstGeom prst="rect">
            <a:avLst/>
          </a:prstGeom>
          <a:ln w="38100" cap="sq" cmpd="dbl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的在线学习网站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设计与实现</a:t>
            </a:r>
            <a:endParaRPr lang="zh-CN" altLang="en-US" sz="3200" spc="3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12011E-A539-4B45-9F2A-5760B4E910FC}"/>
              </a:ext>
            </a:extLst>
          </p:cNvPr>
          <p:cNvSpPr txBox="1"/>
          <p:nvPr/>
        </p:nvSpPr>
        <p:spPr>
          <a:xfrm>
            <a:off x="1147292" y="3933056"/>
            <a:ext cx="4300636" cy="461665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辩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F3C272-FF7D-43CD-8923-2928012F5ABC}"/>
              </a:ext>
            </a:extLst>
          </p:cNvPr>
          <p:cNvSpPr txBox="1"/>
          <p:nvPr/>
        </p:nvSpPr>
        <p:spPr>
          <a:xfrm>
            <a:off x="7536160" y="5517232"/>
            <a:ext cx="3024336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 告 人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 壮 壮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  进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17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FDAB56-1E01-4FFA-981F-F0ED649E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636912"/>
            <a:ext cx="10813995" cy="30243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12339" y="-2704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b.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用户行为记录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3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E3C01B-BC81-485B-A4DD-C8DD5598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11" y="0"/>
            <a:ext cx="730008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566822-1199-490B-B2D0-683B571B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81" y="2740868"/>
            <a:ext cx="4982212" cy="41445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2341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14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c.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添加讲师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4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415E12-AC44-45D0-BBBA-FEEF4451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411" y="1"/>
            <a:ext cx="3578910" cy="3331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E0F3E8-3FC2-4054-93E3-16DB8F77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3" y="3228241"/>
            <a:ext cx="3504762" cy="36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98D94F-BE32-4531-861E-E99BD299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155" y="2761575"/>
            <a:ext cx="5012117" cy="4123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61B4B3-186F-4DE2-9DA1-9AACDDE50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580" y="3186320"/>
            <a:ext cx="4040810" cy="36666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1" y="-5014"/>
            <a:ext cx="12192000" cy="6890397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e.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课程学习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6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7E321-BA9A-4A4F-9045-88482940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30" y="3717033"/>
            <a:ext cx="3767170" cy="307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A1FC68-5B13-42F9-A489-348F9F3D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829" y="0"/>
            <a:ext cx="3742491" cy="3573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511077-046C-4248-8D83-CEBBDAC31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64727"/>
            <a:ext cx="4238094" cy="33962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F0DD44-ECCA-426A-9897-FDAFF60E4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265" y="2219905"/>
            <a:ext cx="4112392" cy="46380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8E1253-3010-4F2B-BEA0-40E6781F2250}"/>
              </a:ext>
            </a:extLst>
          </p:cNvPr>
          <p:cNvSpPr/>
          <p:nvPr/>
        </p:nvSpPr>
        <p:spPr>
          <a:xfrm>
            <a:off x="-12341" y="0"/>
            <a:ext cx="1220434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f.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课程和推荐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47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7A08FE-209B-46D4-B292-2036E30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39" y="1817555"/>
            <a:ext cx="8113777" cy="50583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B071EF-DBE8-46D8-AF89-6CCC20EC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739" y="0"/>
            <a:ext cx="406458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1039" y="0"/>
            <a:ext cx="1220304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g.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机构相关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6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735751-506F-4952-AF42-56F6FB69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80" y="2010383"/>
            <a:ext cx="7600000" cy="4866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DC2049-0F51-4573-91F4-BA4BB7D09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9" y="379221"/>
            <a:ext cx="4515927" cy="1916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0B3F01-3D54-4EA9-BAB6-B82DB1841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785" y="2852937"/>
            <a:ext cx="4557486" cy="40050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h.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机构详情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1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414B84-9009-4974-9567-36D6D0EF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52" y="1484784"/>
            <a:ext cx="8022768" cy="5373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22F8CC-6736-4C95-A36F-8DF23B86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80" y="2780928"/>
            <a:ext cx="4223007" cy="40770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个人中心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0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21668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24680" y="0"/>
            <a:ext cx="122166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28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特点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99456" y="1573635"/>
            <a:ext cx="5328592" cy="371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小而美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快速开发部署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没有广告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用户总结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推荐，快速查找需要的资源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用户行为记录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使用简单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2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9CD6CF4-2424-4A7B-8057-354A9868799C}"/>
              </a:ext>
            </a:extLst>
          </p:cNvPr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B19571-A56B-4619-A4D9-A914A229FC4C}"/>
              </a:ext>
            </a:extLst>
          </p:cNvPr>
          <p:cNvSpPr/>
          <p:nvPr/>
        </p:nvSpPr>
        <p:spPr>
          <a:xfrm>
            <a:off x="-1" y="0"/>
            <a:ext cx="12858750" cy="7233618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8">
            <a:extLst>
              <a:ext uri="{FF2B5EF4-FFF2-40B4-BE49-F238E27FC236}">
                <a16:creationId xmlns:a16="http://schemas.microsoft.com/office/drawing/2014/main" id="{D0F001AA-B2D1-4451-924E-C612211DC6F5}"/>
              </a:ext>
            </a:extLst>
          </p:cNvPr>
          <p:cNvSpPr/>
          <p:nvPr/>
        </p:nvSpPr>
        <p:spPr>
          <a:xfrm>
            <a:off x="0" y="4408414"/>
            <a:ext cx="12858750" cy="2825204"/>
          </a:xfrm>
          <a:custGeom>
            <a:avLst/>
            <a:gdLst>
              <a:gd name="connsiteX0" fmla="*/ 468061 w 12858750"/>
              <a:gd name="connsiteY0" fmla="*/ 0 h 2318305"/>
              <a:gd name="connsiteX1" fmla="*/ 12390689 w 12858750"/>
              <a:gd name="connsiteY1" fmla="*/ 0 h 2318305"/>
              <a:gd name="connsiteX2" fmla="*/ 12858750 w 12858750"/>
              <a:gd name="connsiteY2" fmla="*/ 468061 h 2318305"/>
              <a:gd name="connsiteX3" fmla="*/ 12858750 w 12858750"/>
              <a:gd name="connsiteY3" fmla="*/ 2318305 h 2318305"/>
              <a:gd name="connsiteX4" fmla="*/ 0 w 12858750"/>
              <a:gd name="connsiteY4" fmla="*/ 2318305 h 2318305"/>
              <a:gd name="connsiteX5" fmla="*/ 0 w 12858750"/>
              <a:gd name="connsiteY5" fmla="*/ 468061 h 2318305"/>
              <a:gd name="connsiteX6" fmla="*/ 468061 w 12858750"/>
              <a:gd name="connsiteY6" fmla="*/ 0 h 231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8750" h="2318305">
                <a:moveTo>
                  <a:pt x="468061" y="0"/>
                </a:moveTo>
                <a:lnTo>
                  <a:pt x="12390689" y="0"/>
                </a:lnTo>
                <a:cubicBezTo>
                  <a:pt x="12649192" y="0"/>
                  <a:pt x="12858750" y="209558"/>
                  <a:pt x="12858750" y="468061"/>
                </a:cubicBezTo>
                <a:lnTo>
                  <a:pt x="12858750" y="2318305"/>
                </a:lnTo>
                <a:lnTo>
                  <a:pt x="0" y="2318305"/>
                </a:lnTo>
                <a:lnTo>
                  <a:pt x="0" y="468061"/>
                </a:lnTo>
                <a:cubicBezTo>
                  <a:pt x="0" y="209558"/>
                  <a:pt x="209558" y="0"/>
                  <a:pt x="468061" y="0"/>
                </a:cubicBez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59">
            <a:extLst>
              <a:ext uri="{FF2B5EF4-FFF2-40B4-BE49-F238E27FC236}">
                <a16:creationId xmlns:a16="http://schemas.microsoft.com/office/drawing/2014/main" id="{2AB52563-3E45-42F3-A1E3-70E4675FA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999" y="5345340"/>
            <a:ext cx="676875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thank you</a:t>
            </a:r>
            <a:endParaRPr lang="zh-CN" altLang="en-US" sz="66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spect="1"/>
          </p:cNvSpPr>
          <p:nvPr/>
        </p:nvSpPr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675456"/>
            <a:ext cx="12192000" cy="812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687159" y="943465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687522" y="2195833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12862" y="3367619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87159" y="4630616"/>
            <a:ext cx="792088" cy="78657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9736" y="918333"/>
            <a:ext cx="47525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320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课题简介</a:t>
            </a:r>
            <a:endParaRPr lang="en-US" altLang="zh-CN" sz="3200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5443" y="2203341"/>
            <a:ext cx="27950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功能模块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11674" y="3367619"/>
            <a:ext cx="4032448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具体实现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55740" y="4608405"/>
            <a:ext cx="40684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</p:txBody>
      </p:sp>
    </p:spTree>
    <p:extLst>
      <p:ext uri="{BB962C8B-B14F-4D97-AF65-F5344CB8AC3E}">
        <p14:creationId xmlns:p14="http://schemas.microsoft.com/office/powerpoint/2010/main" val="110964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358EEFEA-1759-430B-81AF-AA77A97C67F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8C8942F-96B0-439B-BE69-0FF1B5F6F5EA}"/>
              </a:ext>
            </a:extLst>
          </p:cNvPr>
          <p:cNvSpPr/>
          <p:nvPr/>
        </p:nvSpPr>
        <p:spPr>
          <a:xfrm>
            <a:off x="-1" y="0"/>
            <a:ext cx="12184459" cy="686224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F632B67-0CFB-4BE8-B689-1F1674843B27}"/>
              </a:ext>
            </a:extLst>
          </p:cNvPr>
          <p:cNvSpPr txBox="1"/>
          <p:nvPr/>
        </p:nvSpPr>
        <p:spPr>
          <a:xfrm>
            <a:off x="695400" y="404664"/>
            <a:ext cx="3240360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360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课题简介</a:t>
            </a:r>
            <a:endParaRPr lang="en-US" altLang="zh-CN" sz="3600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81160B-E48A-4A9C-8D7B-AEBE821EF26D}"/>
              </a:ext>
            </a:extLst>
          </p:cNvPr>
          <p:cNvSpPr txBox="1"/>
          <p:nvPr/>
        </p:nvSpPr>
        <p:spPr>
          <a:xfrm>
            <a:off x="2135560" y="1916832"/>
            <a:ext cx="511256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在线教育市场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互联网技术的发展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师资分配不均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小而美的创新，老师的助手</a:t>
            </a:r>
            <a:endParaRPr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E09B42-E74C-446F-B9A0-E83F6ED44B2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924752-DCC2-4A4C-B313-FD1E84A1644C}"/>
              </a:ext>
            </a:extLst>
          </p:cNvPr>
          <p:cNvSpPr/>
          <p:nvPr/>
        </p:nvSpPr>
        <p:spPr>
          <a:xfrm>
            <a:off x="-1" y="0"/>
            <a:ext cx="12184459" cy="686224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7448" y="1057295"/>
            <a:ext cx="4968552" cy="509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功能模块</a:t>
            </a: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管理员端后台管理系统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a.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机构管理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b.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用户操作管理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c.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d.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</a:t>
            </a: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859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D0A28B1-6888-4BA2-A5C0-8C4F3BCB7F2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79C35A-2ABF-4378-9551-3BD30945067E}"/>
              </a:ext>
            </a:extLst>
          </p:cNvPr>
          <p:cNvSpPr/>
          <p:nvPr/>
        </p:nvSpPr>
        <p:spPr>
          <a:xfrm>
            <a:off x="-1" y="0"/>
            <a:ext cx="12184459" cy="686224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93F5CB-DCD2-4538-B355-68027FCF7941}"/>
              </a:ext>
            </a:extLst>
          </p:cNvPr>
          <p:cNvSpPr txBox="1"/>
          <p:nvPr/>
        </p:nvSpPr>
        <p:spPr>
          <a:xfrm>
            <a:off x="5900218" y="1052736"/>
            <a:ext cx="5668390" cy="525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功能模块</a:t>
            </a: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用户端在线学习系统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a.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机构模块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b.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教师模块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c.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课程模块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d.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搜索功能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e.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推荐功能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f.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用户中心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804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692696"/>
            <a:ext cx="3312368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管理系统实现</a:t>
            </a:r>
            <a:endParaRPr lang="en-US" altLang="zh-CN" sz="36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2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2009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548680"/>
            <a:ext cx="9073008" cy="534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用户端的实现</a:t>
            </a:r>
            <a:endParaRPr lang="en-US" altLang="zh-CN" sz="36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登录时添加了用户验证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课程按条件展示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c.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讲师筛选、排行榜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d.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机构模块：课程、讲师、简介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e.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课程学习、资料下载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f.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收藏课程机构讲师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49703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2009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548680"/>
            <a:ext cx="9073008" cy="534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用户端的实现</a:t>
            </a:r>
            <a:endParaRPr lang="en-US" altLang="zh-CN" sz="36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课程搜索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h.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课程评论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28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课程推荐：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j.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用户个人中心：对信息、学习的课程、收藏管理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k.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记录用户的在线时长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l.	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记录用户在每一个页面的停留时间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m.	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根据数据分析发送总结邮件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55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6BE9DE-D663-4A48-92C1-2FFC732A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7" y="2204864"/>
            <a:ext cx="10561905" cy="41238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12339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a.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后台管理系统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36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</TotalTime>
  <Words>164</Words>
  <Application>Microsoft Office PowerPoint</Application>
  <PresentationFormat>宽屏</PresentationFormat>
  <Paragraphs>82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方正正准黑简体</vt:lpstr>
      <vt:lpstr>黑体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 zs</dc:creator>
  <cp:lastModifiedBy>张 壮</cp:lastModifiedBy>
  <cp:revision>179</cp:revision>
  <dcterms:created xsi:type="dcterms:W3CDTF">2019-03-07T11:18:43Z</dcterms:created>
  <dcterms:modified xsi:type="dcterms:W3CDTF">2019-06-01T15:22:37Z</dcterms:modified>
</cp:coreProperties>
</file>